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70" r:id="rId10"/>
    <p:sldId id="267" r:id="rId11"/>
    <p:sldId id="268" r:id="rId12"/>
    <p:sldId id="269" r:id="rId13"/>
    <p:sldId id="271" r:id="rId14"/>
    <p:sldId id="273" r:id="rId15"/>
    <p:sldId id="274" r:id="rId16"/>
    <p:sldId id="272" r:id="rId17"/>
    <p:sldId id="27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haw" initials="RS" lastIdx="24" clrIdx="0">
    <p:extLst>
      <p:ext uri="{19B8F6BF-5375-455C-9EA6-DF929625EA0E}">
        <p15:presenceInfo xmlns:p15="http://schemas.microsoft.com/office/powerpoint/2012/main" userId="Robert Shaw" providerId="None"/>
      </p:ext>
    </p:extLst>
  </p:cmAuthor>
  <p:cmAuthor id="2" name="Larry Fabrey" initials="LF" lastIdx="23" clrIdx="1">
    <p:extLst>
      <p:ext uri="{19B8F6BF-5375-455C-9EA6-DF929625EA0E}">
        <p15:presenceInfo xmlns:p15="http://schemas.microsoft.com/office/powerpoint/2012/main" userId="09cb5e27dd12537a" providerId="Windows Live"/>
      </p:ext>
    </p:extLst>
  </p:cmAuthor>
  <p:cmAuthor id="3" name="DMF" initials="DMF" lastIdx="22" clrIdx="2">
    <p:extLst>
      <p:ext uri="{19B8F6BF-5375-455C-9EA6-DF929625EA0E}">
        <p15:presenceInfo xmlns:p15="http://schemas.microsoft.com/office/powerpoint/2012/main" userId="DMF" providerId="None"/>
      </p:ext>
    </p:extLst>
  </p:cmAuthor>
  <p:cmAuthor id="4" name="Anguish, Linda" initials="AL" lastIdx="1" clrIdx="3">
    <p:extLst>
      <p:ext uri="{19B8F6BF-5375-455C-9EA6-DF929625EA0E}">
        <p15:presenceInfo xmlns:p15="http://schemas.microsoft.com/office/powerpoint/2012/main" userId="S-1-5-21-1466045628-881665582-335421608-48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6"/>
    <a:srgbClr val="00BC70"/>
    <a:srgbClr val="032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678-8CDF-E445-AF07-B882565C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E3EC-FE84-F549-8F3E-1897641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5" y="270911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0BC8-BF1B-784B-BB7C-B6EF766E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612A0-3F4C-0549-A867-E81DC8A1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FD1E-0C4E-0D4E-B611-1D2529F56059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E3EB7-D9CC-FC48-ACB5-0888650F914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36C5DC-6FF6-F24F-9694-A1B616185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10" y="180543"/>
            <a:ext cx="5362575" cy="331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2607-7324-7648-B3CB-7B18552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59F-2AC6-5A48-AEDD-242FF994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8AFCA-DBCF-C045-B34F-368071A4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8ABBA-7A54-6444-91D1-B1204983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E2B2-EEC4-3947-90A2-03FFA00F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E262-64AC-434E-B551-71F7E2E8073B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8ED1-47F9-964C-B0D9-27E92F6C383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749B366-E49C-DD49-A650-678241B0EA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10" y="180543"/>
            <a:ext cx="5362575" cy="331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3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943D4-1E4A-134A-8099-25AF4E33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5811"/>
            <a:ext cx="6172200" cy="5095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6EBDE-E887-5844-A840-EE2B6ECD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8BA3-68DB-0A40-B746-59638B73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867E7-8804-6F43-9BFC-837F75EE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3FD894-44A6-2D43-9280-0A98A42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836B5-A3A9-1B45-909C-AD84B131FD60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EB81-3916-6847-A564-EE989071BE00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4B332A-83C3-384C-A0C4-020BA3C0C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10" y="180543"/>
            <a:ext cx="5362575" cy="331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F9AD-1B46-E342-AA83-4AED958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BFCA-B6CB-FB4F-8ECA-7F0CD951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C15F-4B5B-2945-8715-90D60607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B482A-43A0-4B4E-8A51-23E096B1A515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19A12-867F-8F47-9FBF-6750E55E519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1D51CAE-ECBC-9E48-8BCC-1E7C8CE493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10" y="180543"/>
            <a:ext cx="5362575" cy="331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E6CD1-7118-8847-9AF1-E105679D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12192000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720D8-8ECB-5846-B8AB-009A97DA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FCAC-DF8D-034F-BDB8-9F3CCEE1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8714509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9088582" y="0"/>
            <a:ext cx="3131127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7703127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606771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720D8-8ECB-5846-B8AB-009A97DA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FCAC-DF8D-034F-BDB8-9F3CCEE1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7703127" cy="1662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7D62-CF84-DE4E-B6AC-6D9E1E191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1782" y="0"/>
            <a:ext cx="4170218" cy="594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1981200"/>
            <a:ext cx="6899564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349519"/>
            <a:ext cx="573520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4229244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720D8-8ECB-5846-B8AB-009A97DA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FCAC-DF8D-034F-BDB8-9F3CCEE1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5292436" y="0"/>
            <a:ext cx="6927273" cy="1662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7925" cy="594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88FF5-833A-7D43-A995-445862C6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9FB1-57AC-B140-A4F4-849F438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0C99-14D5-2743-AE5B-92FE286E012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FBA0E52-C928-ED44-8F0E-A3057BBB2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10" y="180543"/>
            <a:ext cx="5362575" cy="331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4DBEF-2DA2-B04C-B965-CFAE0CD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9D1B62-CF80-444D-98D2-4B57CC98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FC9A-4F28-7940-862E-0DAF00A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08909"/>
            <a:ext cx="515778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0895"/>
            <a:ext cx="5157787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DA77-02EA-134B-A6DF-8701230BF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08909"/>
            <a:ext cx="51831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0895"/>
            <a:ext cx="5183188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9413C-527D-3745-A387-93CC0813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6FA4B-103C-9448-9505-B4F3178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2229-A834-D642-81F4-5D3FBEAAF229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2EDB16-E743-DE44-B3BC-3845970207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10" y="180543"/>
            <a:ext cx="5362575" cy="331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F20324-165B-5144-A532-EC053BC6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5C851-4891-6D41-93C7-F1E216EE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84E30-D42D-D24D-8D07-A108FAE9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12598-A7AB-3245-B762-9420F424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0D6FC-E80A-4841-9206-F39D09F0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7650-59B6-774B-BF8A-58B4E2449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321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dirty="0" err="1"/>
              <a:t>credentialingexcellence.org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2E56-37FF-5E4F-8F3A-C868F6484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7070" y="6356350"/>
            <a:ext cx="506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BDB56F39-0D4F-FF43-B26D-4D2D0DCA94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650DD-1DF8-4945-8CAA-ADD3C36524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2378" y="6167602"/>
            <a:ext cx="2192839" cy="5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A49C6-2326-C042-81A6-4400B7A35E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59766-A29F-1C47-B7B6-16223BAF5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794" y="2307770"/>
            <a:ext cx="6972663" cy="19427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Supplemental Resource for NCCA Standards Revision Public Comment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40BE7-92B6-1042-9CF4-719A59B4B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22" y="4313601"/>
            <a:ext cx="9144000" cy="56319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January 2021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980C5C-F9F3-A247-98D9-128875033C5F}"/>
              </a:ext>
            </a:extLst>
          </p:cNvPr>
          <p:cNvSpPr txBox="1">
            <a:spLocks/>
          </p:cNvSpPr>
          <p:nvPr/>
        </p:nvSpPr>
        <p:spPr>
          <a:xfrm>
            <a:off x="647336" y="6139543"/>
            <a:ext cx="4911634" cy="36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accent5"/>
                </a:solidFill>
              </a:rPr>
              <a:t>Community. Competence. Credibility.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64BDE9-5E32-6546-9D25-D97A8C9B8647}"/>
              </a:ext>
            </a:extLst>
          </p:cNvPr>
          <p:cNvSpPr txBox="1">
            <a:spLocks/>
          </p:cNvSpPr>
          <p:nvPr/>
        </p:nvSpPr>
        <p:spPr>
          <a:xfrm>
            <a:off x="6854372" y="6139543"/>
            <a:ext cx="4911634" cy="36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err="1">
                <a:solidFill>
                  <a:schemeClr val="accent5"/>
                </a:solidFill>
              </a:rPr>
              <a:t>credentialingexcellence.org</a:t>
            </a:r>
            <a:endParaRPr lang="en-US" sz="18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5" y="136740"/>
            <a:ext cx="2171995" cy="21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B13D-8689-AA45-BC62-72AB8593A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2536-E52F-D24F-A16E-9CAD230B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20895"/>
            <a:ext cx="3455764" cy="276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Revised to include additional examples of examination related activities.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0EA97-158B-6A45-B827-36E9C49D0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6759" y="2708909"/>
            <a:ext cx="3083864" cy="619125"/>
          </a:xfrm>
        </p:spPr>
        <p:txBody>
          <a:bodyPr/>
          <a:lstStyle/>
          <a:p>
            <a:r>
              <a:rPr lang="en-US" dirty="0"/>
              <a:t>Essential Elements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BCBDA-9928-C740-87BC-C7F43E397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6759" y="3420895"/>
            <a:ext cx="2727251" cy="276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Essential elements A and B reorganized to streamline for accreditation process.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3811-95BC-774B-B69C-954E62E2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92CF-C6FC-ED4F-9EEE-D9B5AE41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9DC1D-2593-3C43-A8E1-F57AED402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 13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D40EA97-158B-6A45-B827-36E9C49D05E9}"/>
              </a:ext>
            </a:extLst>
          </p:cNvPr>
          <p:cNvSpPr txBox="1">
            <a:spLocks/>
          </p:cNvSpPr>
          <p:nvPr/>
        </p:nvSpPr>
        <p:spPr>
          <a:xfrm>
            <a:off x="8324836" y="2685250"/>
            <a:ext cx="3083864" cy="619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Commentary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03BCBDA-9928-C740-87BC-C7F43E397000}"/>
              </a:ext>
            </a:extLst>
          </p:cNvPr>
          <p:cNvSpPr txBox="1">
            <a:spLocks/>
          </p:cNvSpPr>
          <p:nvPr/>
        </p:nvSpPr>
        <p:spPr>
          <a:xfrm>
            <a:off x="8324836" y="3374818"/>
            <a:ext cx="2727251" cy="2768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Commentary 3 expanded to include more information regarding SME qualifications. </a:t>
            </a:r>
          </a:p>
        </p:txBody>
      </p:sp>
    </p:spTree>
    <p:extLst>
      <p:ext uri="{BB962C8B-B14F-4D97-AF65-F5344CB8AC3E}">
        <p14:creationId xmlns:p14="http://schemas.microsoft.com/office/powerpoint/2010/main" val="59202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D04E-26A5-A647-92CD-13ED1960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F776-A953-9D49-A4C8-7FF4AC4B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10" y="1031360"/>
            <a:ext cx="3932237" cy="11057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ED6"/>
                </a:solidFill>
              </a:rPr>
              <a:t>Standard 14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343FE-CDBF-D94C-A034-0C8EFDF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4859"/>
            <a:ext cx="5076562" cy="33490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term “</a:t>
            </a:r>
            <a:r>
              <a:rPr lang="en-US" sz="2400" dirty="0" smtClean="0"/>
              <a:t>job-related </a:t>
            </a:r>
            <a:r>
              <a:rPr lang="en-US" sz="2400" dirty="0"/>
              <a:t>elements” replaced terms such as domains, tasks, competencies, or knowledge, skills, and abilities throughout the standards.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Commentary revised to address diversity and </a:t>
            </a:r>
            <a:r>
              <a:rPr lang="en-US" sz="2400" dirty="0" smtClean="0"/>
              <a:t>documentation </a:t>
            </a:r>
            <a:r>
              <a:rPr lang="en-US" sz="2400" dirty="0"/>
              <a:t>of characteristics and representativeness of panel respondents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2D304-893F-F944-9F7A-9908A30FE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" r="686"/>
          <a:stretch/>
        </p:blipFill>
        <p:spPr>
          <a:xfrm>
            <a:off x="6211652" y="891735"/>
            <a:ext cx="5420368" cy="1847850"/>
          </a:xfrm>
          <a:prstGeom prst="rect">
            <a:avLst/>
          </a:prstGeom>
          <a:solidFill>
            <a:srgbClr val="00BC70"/>
          </a:solidFill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639252" y="3179135"/>
            <a:ext cx="3992768" cy="2689853"/>
          </a:xfrm>
          <a:prstGeom prst="rect">
            <a:avLst/>
          </a:prstGeom>
          <a:solidFill>
            <a:srgbClr val="00BC70"/>
          </a:solidFill>
          <a:ln>
            <a:solidFill>
              <a:srgbClr val="00B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3811-95BC-774B-B69C-954E62E2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92CF-C6FC-ED4F-9EEE-D9B5AE41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9DC1D-2593-3C43-A8E1-F57AED402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AEA6C2D3-DFE0-4715-83A1-232934C27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377558"/>
              </p:ext>
            </p:extLst>
          </p:nvPr>
        </p:nvGraphicFramePr>
        <p:xfrm>
          <a:off x="117613" y="2156006"/>
          <a:ext cx="11797747" cy="3799588"/>
        </p:xfrm>
        <a:graphic>
          <a:graphicData uri="http://schemas.openxmlformats.org/drawingml/2006/table">
            <a:tbl>
              <a:tblPr/>
              <a:tblGrid>
                <a:gridCol w="566291">
                  <a:extLst>
                    <a:ext uri="{9D8B030D-6E8A-4147-A177-3AD203B41FA5}">
                      <a16:colId xmlns:a16="http://schemas.microsoft.com/office/drawing/2014/main" val="2178330349"/>
                    </a:ext>
                  </a:extLst>
                </a:gridCol>
                <a:gridCol w="3359997">
                  <a:extLst>
                    <a:ext uri="{9D8B030D-6E8A-4147-A177-3AD203B41FA5}">
                      <a16:colId xmlns:a16="http://schemas.microsoft.com/office/drawing/2014/main" val="1377825610"/>
                    </a:ext>
                  </a:extLst>
                </a:gridCol>
                <a:gridCol w="566291">
                  <a:extLst>
                    <a:ext uri="{9D8B030D-6E8A-4147-A177-3AD203B41FA5}">
                      <a16:colId xmlns:a16="http://schemas.microsoft.com/office/drawing/2014/main" val="2911300826"/>
                    </a:ext>
                  </a:extLst>
                </a:gridCol>
                <a:gridCol w="4417077">
                  <a:extLst>
                    <a:ext uri="{9D8B030D-6E8A-4147-A177-3AD203B41FA5}">
                      <a16:colId xmlns:a16="http://schemas.microsoft.com/office/drawing/2014/main" val="3950393576"/>
                    </a:ext>
                  </a:extLst>
                </a:gridCol>
                <a:gridCol w="566291">
                  <a:extLst>
                    <a:ext uri="{9D8B030D-6E8A-4147-A177-3AD203B41FA5}">
                      <a16:colId xmlns:a16="http://schemas.microsoft.com/office/drawing/2014/main" val="2785568666"/>
                    </a:ext>
                  </a:extLst>
                </a:gridCol>
                <a:gridCol w="547416">
                  <a:extLst>
                    <a:ext uri="{9D8B030D-6E8A-4147-A177-3AD203B41FA5}">
                      <a16:colId xmlns:a16="http://schemas.microsoft.com/office/drawing/2014/main" val="1067711550"/>
                    </a:ext>
                  </a:extLst>
                </a:gridCol>
                <a:gridCol w="547416">
                  <a:extLst>
                    <a:ext uri="{9D8B030D-6E8A-4147-A177-3AD203B41FA5}">
                      <a16:colId xmlns:a16="http://schemas.microsoft.com/office/drawing/2014/main" val="3879320708"/>
                    </a:ext>
                  </a:extLst>
                </a:gridCol>
                <a:gridCol w="566291">
                  <a:extLst>
                    <a:ext uri="{9D8B030D-6E8A-4147-A177-3AD203B41FA5}">
                      <a16:colId xmlns:a16="http://schemas.microsoft.com/office/drawing/2014/main" val="3564620604"/>
                    </a:ext>
                  </a:extLst>
                </a:gridCol>
                <a:gridCol w="622122">
                  <a:extLst>
                    <a:ext uri="{9D8B030D-6E8A-4147-A177-3AD203B41FA5}">
                      <a16:colId xmlns:a16="http://schemas.microsoft.com/office/drawing/2014/main" val="1950764041"/>
                    </a:ext>
                  </a:extLst>
                </a:gridCol>
                <a:gridCol w="38555">
                  <a:extLst>
                    <a:ext uri="{9D8B030D-6E8A-4147-A177-3AD203B41FA5}">
                      <a16:colId xmlns:a16="http://schemas.microsoft.com/office/drawing/2014/main" val="2902784632"/>
                    </a:ext>
                  </a:extLst>
                </a:gridCol>
              </a:tblGrid>
              <a:tr h="5567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Current Standards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Revisions from the Main Committee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Crosswalk to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Current Essential Elements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8808"/>
                  </a:ext>
                </a:extLst>
              </a:tr>
              <a:tr h="6021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Content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43366"/>
                  </a:ext>
                </a:extLst>
              </a:tr>
              <a:tr h="533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 Setting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 and Maintaining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Passing Standards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067637"/>
                  </a:ext>
                </a:extLst>
              </a:tr>
              <a:tr h="522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Administration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Administration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37142"/>
                  </a:ext>
                </a:extLst>
              </a:tr>
              <a:tr h="4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Scoring and Score Reporting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 Reporting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57734"/>
                  </a:ext>
                </a:extLst>
              </a:tr>
              <a:tr h="4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Reliability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 of Items and Examinations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007712"/>
                  </a:ext>
                </a:extLst>
              </a:tr>
              <a:tr h="465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29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Score Equating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180975"/>
                  </a:ext>
                </a:extLst>
              </a:tr>
            </a:tbl>
          </a:graphicData>
        </a:graphic>
      </p:graphicFrame>
      <p:sp>
        <p:nvSpPr>
          <p:cNvPr id="18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672" y="948733"/>
            <a:ext cx="9144000" cy="843655"/>
          </a:xfrm>
        </p:spPr>
        <p:txBody>
          <a:bodyPr/>
          <a:lstStyle/>
          <a:p>
            <a:r>
              <a:rPr lang="en-US" dirty="0"/>
              <a:t>Reorganization of Standards 16-21</a:t>
            </a:r>
          </a:p>
        </p:txBody>
      </p:sp>
    </p:spTree>
    <p:extLst>
      <p:ext uri="{BB962C8B-B14F-4D97-AF65-F5344CB8AC3E}">
        <p14:creationId xmlns:p14="http://schemas.microsoft.com/office/powerpoint/2010/main" val="298789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3811-95BC-774B-B69C-954E62E2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92CF-C6FC-ED4F-9EEE-D9B5AE41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9DC1D-2593-3C43-A8E1-F57AED402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AEA6C2D3-DFE0-4715-83A1-232934C27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210001"/>
              </p:ext>
            </p:extLst>
          </p:nvPr>
        </p:nvGraphicFramePr>
        <p:xfrm>
          <a:off x="1574464" y="639902"/>
          <a:ext cx="8877552" cy="2482736"/>
        </p:xfrm>
        <a:graphic>
          <a:graphicData uri="http://schemas.openxmlformats.org/drawingml/2006/table">
            <a:tbl>
              <a:tblPr/>
              <a:tblGrid>
                <a:gridCol w="429949">
                  <a:extLst>
                    <a:ext uri="{9D8B030D-6E8A-4147-A177-3AD203B41FA5}">
                      <a16:colId xmlns:a16="http://schemas.microsoft.com/office/drawing/2014/main" val="2911300826"/>
                    </a:ext>
                  </a:extLst>
                </a:gridCol>
                <a:gridCol w="4517500">
                  <a:extLst>
                    <a:ext uri="{9D8B030D-6E8A-4147-A177-3AD203B41FA5}">
                      <a16:colId xmlns:a16="http://schemas.microsoft.com/office/drawing/2014/main" val="3950393576"/>
                    </a:ext>
                  </a:extLst>
                </a:gridCol>
                <a:gridCol w="793287">
                  <a:extLst>
                    <a:ext uri="{9D8B030D-6E8A-4147-A177-3AD203B41FA5}">
                      <a16:colId xmlns:a16="http://schemas.microsoft.com/office/drawing/2014/main" val="2785568666"/>
                    </a:ext>
                  </a:extLst>
                </a:gridCol>
                <a:gridCol w="647952">
                  <a:extLst>
                    <a:ext uri="{9D8B030D-6E8A-4147-A177-3AD203B41FA5}">
                      <a16:colId xmlns:a16="http://schemas.microsoft.com/office/drawing/2014/main" val="1067711550"/>
                    </a:ext>
                  </a:extLst>
                </a:gridCol>
                <a:gridCol w="696398">
                  <a:extLst>
                    <a:ext uri="{9D8B030D-6E8A-4147-A177-3AD203B41FA5}">
                      <a16:colId xmlns:a16="http://schemas.microsoft.com/office/drawing/2014/main" val="3879320708"/>
                    </a:ext>
                  </a:extLst>
                </a:gridCol>
                <a:gridCol w="756953">
                  <a:extLst>
                    <a:ext uri="{9D8B030D-6E8A-4147-A177-3AD203B41FA5}">
                      <a16:colId xmlns:a16="http://schemas.microsoft.com/office/drawing/2014/main" val="3564620604"/>
                    </a:ext>
                  </a:extLst>
                </a:gridCol>
                <a:gridCol w="1035513">
                  <a:extLst>
                    <a:ext uri="{9D8B030D-6E8A-4147-A177-3AD203B41FA5}">
                      <a16:colId xmlns:a16="http://schemas.microsoft.com/office/drawing/2014/main" val="1950764041"/>
                    </a:ext>
                  </a:extLst>
                </a:gridCol>
              </a:tblGrid>
              <a:tr h="5348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Revisions from the Main Committee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Crosswalk to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Current Essential Elements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8808"/>
                  </a:ext>
                </a:extLst>
              </a:tr>
              <a:tr h="339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Content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43366"/>
                  </a:ext>
                </a:extLst>
              </a:tr>
              <a:tr h="300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 and Maintaining Standards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067637"/>
                  </a:ext>
                </a:extLst>
              </a:tr>
              <a:tr h="294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Examination Administration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37142"/>
                  </a:ext>
                </a:extLst>
              </a:tr>
              <a:tr h="282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 Reporting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57734"/>
                  </a:ext>
                </a:extLst>
              </a:tr>
              <a:tr h="282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7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 of Items and Examinations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7712"/>
                  </a:ext>
                </a:extLst>
              </a:tr>
              <a:tr h="2829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180975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E92536-E52F-D24F-A16E-9CAD230B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917" y="3228136"/>
            <a:ext cx="11556936" cy="30227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reorganization to allocate essential elements from Standard 21 (Equating) to 16 (Exam Development) and 17 (Standard Setting) with the rationale that equating needs to be considered </a:t>
            </a:r>
            <a:r>
              <a:rPr lang="en-US" dirty="0" smtClean="0"/>
              <a:t>during form assembly, </a:t>
            </a:r>
            <a:r>
              <a:rPr lang="en-US" dirty="0"/>
              <a:t>and then used to maintain a standard.</a:t>
            </a:r>
          </a:p>
          <a:p>
            <a:r>
              <a:rPr lang="en-US" dirty="0"/>
              <a:t>Standard 20 (Reliability) was broadened to incorporate some of equating, as well as item analysis (from Standard 23: Quality Assurance) and was revised with the title Standard 20: Evaluation of Items and Examinations.   </a:t>
            </a:r>
          </a:p>
          <a:p>
            <a:r>
              <a:rPr lang="en-US" dirty="0"/>
              <a:t>The end </a:t>
            </a:r>
            <a:r>
              <a:rPr lang="en-US" dirty="0" smtClean="0"/>
              <a:t>result </a:t>
            </a:r>
            <a:r>
              <a:rPr lang="en-US" dirty="0"/>
              <a:t>is 23 standards instead of 24. Except for elimination of redundancies, all other essential elements remain. </a:t>
            </a:r>
          </a:p>
        </p:txBody>
      </p:sp>
    </p:spTree>
    <p:extLst>
      <p:ext uri="{BB962C8B-B14F-4D97-AF65-F5344CB8AC3E}">
        <p14:creationId xmlns:p14="http://schemas.microsoft.com/office/powerpoint/2010/main" val="149287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1949045"/>
            <a:ext cx="10515600" cy="1274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Minor revisions to address proctors, security, and comparability regardless of examination delivery or proctoring methods.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BF11-9978-764F-9699-DA7C3E87E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810" y="971049"/>
            <a:ext cx="9144000" cy="843655"/>
          </a:xfrm>
        </p:spPr>
        <p:txBody>
          <a:bodyPr>
            <a:normAutofit/>
          </a:bodyPr>
          <a:lstStyle/>
          <a:p>
            <a:r>
              <a:rPr lang="en-US" sz="3600" dirty="0"/>
              <a:t>Standard 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A26-71DE-1745-91CF-4E9D795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 txBox="1">
            <a:spLocks/>
          </p:cNvSpPr>
          <p:nvPr/>
        </p:nvSpPr>
        <p:spPr>
          <a:xfrm>
            <a:off x="796635" y="3158760"/>
            <a:ext cx="9144000" cy="843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Standard 19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 txBox="1">
            <a:spLocks/>
          </p:cNvSpPr>
          <p:nvPr/>
        </p:nvSpPr>
        <p:spPr>
          <a:xfrm>
            <a:off x="796635" y="4136756"/>
            <a:ext cx="10515600" cy="127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Separated essential element E into two essential elements for clarity. </a:t>
            </a:r>
          </a:p>
          <a:p>
            <a:r>
              <a:rPr lang="en-US" dirty="0"/>
              <a:t>Added clarifications regarding performance examinations to </a:t>
            </a:r>
            <a:r>
              <a:rPr lang="en-US" dirty="0" smtClean="0"/>
              <a:t>commentary.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1703963"/>
            <a:ext cx="10515600" cy="1274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Eliminated after its </a:t>
            </a:r>
            <a:r>
              <a:rPr lang="en-US" dirty="0" smtClean="0"/>
              <a:t>essential elements </a:t>
            </a:r>
            <a:r>
              <a:rPr lang="en-US" dirty="0"/>
              <a:t>were integrated with standards 16, 17, and 20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BF11-9978-764F-9699-DA7C3E87E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810" y="807542"/>
            <a:ext cx="9144000" cy="843655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21: Examination Score Equating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A26-71DE-1745-91CF-4E9D795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 txBox="1">
            <a:spLocks/>
          </p:cNvSpPr>
          <p:nvPr/>
        </p:nvSpPr>
        <p:spPr>
          <a:xfrm>
            <a:off x="796635" y="2888535"/>
            <a:ext cx="10799896" cy="11894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Current Standard 22: Maintaining Certification - revised to be Standard 21: Maintenance of Certification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 txBox="1">
            <a:spLocks/>
          </p:cNvSpPr>
          <p:nvPr/>
        </p:nvSpPr>
        <p:spPr>
          <a:xfrm>
            <a:off x="796635" y="4306314"/>
            <a:ext cx="10515600" cy="1440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Redundancy of purpose and definition requirements eliminated </a:t>
            </a:r>
          </a:p>
          <a:p>
            <a:r>
              <a:rPr lang="en-US" dirty="0"/>
              <a:t>Clarified intent from last standards revision to permit programs with legacy lifetime </a:t>
            </a:r>
            <a:r>
              <a:rPr lang="en-US" dirty="0" err="1"/>
              <a:t>certificants</a:t>
            </a:r>
            <a:r>
              <a:rPr lang="en-US" dirty="0"/>
              <a:t> to apply for accreditation if those </a:t>
            </a:r>
            <a:r>
              <a:rPr lang="en-US" dirty="0" err="1"/>
              <a:t>certificants</a:t>
            </a:r>
            <a:r>
              <a:rPr lang="en-US" dirty="0"/>
              <a:t> are publicly identified</a:t>
            </a:r>
          </a:p>
        </p:txBody>
      </p:sp>
    </p:spTree>
    <p:extLst>
      <p:ext uri="{BB962C8B-B14F-4D97-AF65-F5344CB8AC3E}">
        <p14:creationId xmlns:p14="http://schemas.microsoft.com/office/powerpoint/2010/main" val="156276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Clarified and enhanced some quality assurance requirements without intending to be onerous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BF11-9978-764F-9699-DA7C3E87E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Standard 23: Quality Assurance revised to be Standard 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A26-71DE-1745-91CF-4E9D795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Revised Essential Element C and Commentary </a:t>
            </a:r>
            <a:r>
              <a:rPr lang="en-US" dirty="0"/>
              <a:t>2 so the expectation about prior notification is more clear in case a program plans to make a material change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BF11-9978-764F-9699-DA7C3E87E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Standard 24: Maintaining Accreditation revised to be Standard 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A26-71DE-1745-91CF-4E9D795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3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1F90D-C814-B849-ABCF-48EDD79F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D57AF-2A4E-7B4C-A903-656DE815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B13D-8689-AA45-BC62-72AB8593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73" y="1750787"/>
            <a:ext cx="5157787" cy="619125"/>
          </a:xfrm>
        </p:spPr>
        <p:txBody>
          <a:bodyPr/>
          <a:lstStyle/>
          <a:p>
            <a:r>
              <a:rPr lang="en-US" dirty="0"/>
              <a:t>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2536-E52F-D24F-A16E-9CAD230B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88864"/>
            <a:ext cx="5157787" cy="34335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Separated </a:t>
            </a:r>
            <a:r>
              <a:rPr lang="en-US" dirty="0"/>
              <a:t>the requirements into individual essential 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Essential Element B: Eliminated the statement “</a:t>
            </a:r>
            <a:r>
              <a:rPr lang="en-US" i="1" dirty="0" smtClean="0"/>
              <a:t>The </a:t>
            </a:r>
            <a:r>
              <a:rPr lang="en-US" i="1" dirty="0"/>
              <a:t>certification program must provide the rationale for the appropriateness of its </a:t>
            </a:r>
            <a:r>
              <a:rPr lang="en-US" i="1" dirty="0" smtClean="0"/>
              <a:t>requirements</a:t>
            </a:r>
            <a:r>
              <a:rPr lang="en-US" dirty="0" smtClean="0"/>
              <a:t>” as it is redundant with Standard 7, essential element B. </a:t>
            </a:r>
            <a:endParaRPr lang="en-US" dirty="0"/>
          </a:p>
          <a:p>
            <a:r>
              <a:rPr lang="en-US" dirty="0"/>
              <a:t>Essential Element </a:t>
            </a:r>
            <a:r>
              <a:rPr lang="en-US" dirty="0" smtClean="0"/>
              <a:t>C: When </a:t>
            </a:r>
            <a:r>
              <a:rPr lang="en-US" dirty="0"/>
              <a:t>the public description makes it appear that different groups achieve the same credential or designation, </a:t>
            </a:r>
            <a:r>
              <a:rPr lang="en-US" dirty="0" smtClean="0"/>
              <a:t>this essential element </a:t>
            </a:r>
            <a:r>
              <a:rPr lang="en-US" dirty="0"/>
              <a:t>expects the program to provide a rationale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0EA97-158B-6A45-B827-36E9C49D0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0385" y="1748840"/>
            <a:ext cx="5183188" cy="619125"/>
          </a:xfrm>
        </p:spPr>
        <p:txBody>
          <a:bodyPr/>
          <a:lstStyle/>
          <a:p>
            <a:r>
              <a:rPr lang="en-US" dirty="0"/>
              <a:t>Commentary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BCBDA-9928-C740-87BC-C7F43E397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858257"/>
            <a:ext cx="5183188" cy="29095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Commentary 2 added to expand on Essential Element C and provide definitions for the terms “credential” and “designation” as referenced in the essential elements.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3811-95BC-774B-B69C-954E62E2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92CF-C6FC-ED4F-9EEE-D9B5AE41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9DC1D-2593-3C43-A8E1-F57AED402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2" y="961443"/>
            <a:ext cx="9144000" cy="843655"/>
          </a:xfrm>
        </p:spPr>
        <p:txBody>
          <a:bodyPr>
            <a:normAutofit/>
          </a:bodyPr>
          <a:lstStyle/>
          <a:p>
            <a:r>
              <a:rPr lang="en-US" sz="3600" dirty="0"/>
              <a:t>Standard 1</a:t>
            </a:r>
          </a:p>
        </p:txBody>
      </p:sp>
    </p:spTree>
    <p:extLst>
      <p:ext uri="{BB962C8B-B14F-4D97-AF65-F5344CB8AC3E}">
        <p14:creationId xmlns:p14="http://schemas.microsoft.com/office/powerpoint/2010/main" val="37113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Minor revisions that clarify the intended </a:t>
            </a:r>
            <a:r>
              <a:rPr lang="en-US" dirty="0" smtClean="0"/>
              <a:t>meaning</a:t>
            </a:r>
          </a:p>
          <a:p>
            <a:r>
              <a:rPr lang="en-US" dirty="0"/>
              <a:t>Examples added to commentary 5 that recognize dual uses of 'undue influence' in the standards.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BF11-9978-764F-9699-DA7C3E87E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A26-71DE-1745-91CF-4E9D795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D04E-26A5-A647-92CD-13ED1960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F776-A953-9D49-A4C8-7FF4AC4B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1076"/>
            <a:ext cx="3932237" cy="1600200"/>
          </a:xfrm>
        </p:spPr>
        <p:txBody>
          <a:bodyPr/>
          <a:lstStyle/>
          <a:p>
            <a:r>
              <a:rPr lang="en-US" sz="3600" dirty="0">
                <a:solidFill>
                  <a:srgbClr val="00BED6"/>
                </a:solidFill>
              </a:rPr>
              <a:t>Standard</a:t>
            </a:r>
            <a:r>
              <a:rPr lang="en-US" dirty="0">
                <a:solidFill>
                  <a:srgbClr val="00BED6"/>
                </a:solidFill>
              </a:rPr>
              <a:t>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343FE-CDBF-D94C-A034-0C8EFDF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49526"/>
            <a:ext cx="5371864" cy="30194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Replaced the term “eligibility requirements” with “eligibility criteria” for consistency with the I.C.E. Terminology document.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Commentary 1 and 2 expanded to clarify how programs may maintain adequate impartiality and firewalls between education and certification.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2D304-893F-F944-9F7A-9908A30FE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" r="686"/>
          <a:stretch/>
        </p:blipFill>
        <p:spPr>
          <a:xfrm>
            <a:off x="6211652" y="891735"/>
            <a:ext cx="5420368" cy="1847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39252" y="3179135"/>
            <a:ext cx="3992768" cy="268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8497447-C2CF-764C-845E-CB87E247F0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280" t="933" b="2268"/>
          <a:stretch/>
        </p:blipFill>
        <p:spPr>
          <a:xfrm>
            <a:off x="5183188" y="928913"/>
            <a:ext cx="7008812" cy="49321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D04E-26A5-A647-92CD-13ED1960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F776-A953-9D49-A4C8-7FF4AC4B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0417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ED6"/>
                </a:solidFill>
              </a:rPr>
              <a:t>Standard 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343FE-CDBF-D94C-A034-0C8EFDF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7749"/>
            <a:ext cx="3932237" cy="2881239"/>
          </a:xfrm>
        </p:spPr>
        <p:txBody>
          <a:bodyPr>
            <a:normAutofit/>
          </a:bodyPr>
          <a:lstStyle/>
          <a:p>
            <a:r>
              <a:rPr lang="en-US" sz="2400" dirty="0"/>
              <a:t>Only this standard had existed without a general opening statement, so one was added that is consistent with the two essential elements.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2D304-893F-F944-9F7A-9908A30FE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</p:spTree>
    <p:extLst>
      <p:ext uri="{BB962C8B-B14F-4D97-AF65-F5344CB8AC3E}">
        <p14:creationId xmlns:p14="http://schemas.microsoft.com/office/powerpoint/2010/main" val="417282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B13D-8689-AA45-BC62-72AB8593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56832"/>
            <a:ext cx="5157787" cy="619125"/>
          </a:xfrm>
        </p:spPr>
        <p:txBody>
          <a:bodyPr/>
          <a:lstStyle/>
          <a:p>
            <a:r>
              <a:rPr lang="en-US" dirty="0"/>
              <a:t>Standard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2536-E52F-D24F-A16E-9CAD230B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05154"/>
            <a:ext cx="3455764" cy="276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Revised the use of the term “published” to “publicly available” to align the standard statement to the essential elements.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0EA97-158B-6A45-B827-36E9C49D0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6759" y="2356832"/>
            <a:ext cx="3083864" cy="619125"/>
          </a:xfrm>
        </p:spPr>
        <p:txBody>
          <a:bodyPr/>
          <a:lstStyle/>
          <a:p>
            <a:r>
              <a:rPr lang="en-US" dirty="0"/>
              <a:t>Essential Elements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BCBDA-9928-C740-87BC-C7F43E397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6759" y="3105154"/>
            <a:ext cx="2727251" cy="2768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Simplified statements and revised to include reference to disciplinary actions and appeals, currently mentioned in commentary.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3811-95BC-774B-B69C-954E62E2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92CF-C6FC-ED4F-9EEE-D9B5AE41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9DC1D-2593-3C43-A8E1-F57AED402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340600-1452-A145-9627-42510D196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518199"/>
            <a:ext cx="9144000" cy="843655"/>
          </a:xfrm>
        </p:spPr>
        <p:txBody>
          <a:bodyPr>
            <a:normAutofit/>
          </a:bodyPr>
          <a:lstStyle/>
          <a:p>
            <a:r>
              <a:rPr lang="en-US" sz="3600" dirty="0"/>
              <a:t>Standard 6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D40EA97-158B-6A45-B827-36E9C49D05E9}"/>
              </a:ext>
            </a:extLst>
          </p:cNvPr>
          <p:cNvSpPr txBox="1">
            <a:spLocks/>
          </p:cNvSpPr>
          <p:nvPr/>
        </p:nvSpPr>
        <p:spPr>
          <a:xfrm>
            <a:off x="8324836" y="2356831"/>
            <a:ext cx="3083864" cy="619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Commentary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03BCBDA-9928-C740-87BC-C7F43E397000}"/>
              </a:ext>
            </a:extLst>
          </p:cNvPr>
          <p:cNvSpPr txBox="1">
            <a:spLocks/>
          </p:cNvSpPr>
          <p:nvPr/>
        </p:nvSpPr>
        <p:spPr>
          <a:xfrm>
            <a:off x="8324836" y="3104165"/>
            <a:ext cx="2727251" cy="2768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Commentary 6 added to expand upon essential element A. </a:t>
            </a:r>
          </a:p>
          <a:p>
            <a:r>
              <a:rPr lang="en-US" dirty="0"/>
              <a:t>Commentary 7 is a reference from standard 18; moved here for better alignment. </a:t>
            </a:r>
          </a:p>
        </p:txBody>
      </p:sp>
    </p:spTree>
    <p:extLst>
      <p:ext uri="{BB962C8B-B14F-4D97-AF65-F5344CB8AC3E}">
        <p14:creationId xmlns:p14="http://schemas.microsoft.com/office/powerpoint/2010/main" val="187119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D04E-26A5-A647-92CD-13ED1960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F776-A953-9D49-A4C8-7FF4AC4B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9168"/>
            <a:ext cx="3932237" cy="8609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ED6"/>
                </a:solidFill>
              </a:rPr>
              <a:t>Standard 7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343FE-CDBF-D94C-A034-0C8EFDF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2958"/>
            <a:ext cx="5371864" cy="346603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Replaced the term “eligibility requirements” with “eligibility criteria” for consistency with the I.C.E. Terminology document.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Essential Element D: </a:t>
            </a:r>
            <a:r>
              <a:rPr lang="en-US" sz="2000" dirty="0"/>
              <a:t>revised to clarify requirements of the rationale.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Commentary 6: </a:t>
            </a:r>
            <a:r>
              <a:rPr lang="en-US" sz="2000" dirty="0"/>
              <a:t>added to address retesting policies that may apply to various examination administration scenarios.</a:t>
            </a:r>
            <a:endParaRPr lang="en-US" sz="2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2D304-893F-F944-9F7A-9908A30FE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" r="686"/>
          <a:stretch/>
        </p:blipFill>
        <p:spPr>
          <a:xfrm>
            <a:off x="6211652" y="891735"/>
            <a:ext cx="5420368" cy="1847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39252" y="3179135"/>
            <a:ext cx="3992768" cy="2689853"/>
          </a:xfrm>
          <a:prstGeom prst="rect">
            <a:avLst/>
          </a:prstGeom>
          <a:solidFill>
            <a:srgbClr val="00BC70"/>
          </a:solidFill>
          <a:ln>
            <a:solidFill>
              <a:srgbClr val="00B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D04E-26A5-A647-92CD-13ED1960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BF776-A953-9D49-A4C8-7FF4AC4B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79FCE1-F855-7642-B016-4B86E9DA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1161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ED6"/>
                </a:solidFill>
              </a:rPr>
              <a:t>Standard 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343FE-CDBF-D94C-A034-0C8EFDF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5340"/>
            <a:ext cx="4834337" cy="2753648"/>
          </a:xfrm>
        </p:spPr>
        <p:txBody>
          <a:bodyPr>
            <a:normAutofit/>
          </a:bodyPr>
          <a:lstStyle/>
          <a:p>
            <a:r>
              <a:rPr lang="en-US" sz="2400" dirty="0"/>
              <a:t>Revised to clarify expectations of a program if they grant reciprocal certification(s).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2D304-893F-F944-9F7A-9908A30FE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" r="686"/>
          <a:stretch/>
        </p:blipFill>
        <p:spPr>
          <a:xfrm>
            <a:off x="6211652" y="891735"/>
            <a:ext cx="5420368" cy="1847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39252" y="3179135"/>
            <a:ext cx="3992768" cy="268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1750170"/>
            <a:ext cx="10515600" cy="1274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Reordered the commentary. No revisions to text.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BF11-9978-764F-9699-DA7C3E87E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 for NCCA Standards Revision Public Comment Period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635" y="861898"/>
            <a:ext cx="9144000" cy="843655"/>
          </a:xfrm>
        </p:spPr>
        <p:txBody>
          <a:bodyPr/>
          <a:lstStyle/>
          <a:p>
            <a:r>
              <a:rPr lang="en-US" sz="3600" dirty="0"/>
              <a:t>Standard 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A26-71DE-1745-91CF-4E9D795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credentialingexcellence.org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6DF1-906E-6945-84A6-A40F9C35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F39-0D4F-FF43-B26D-4D2D0DCA94E7}" type="slidenum">
              <a:rPr lang="en-US" smtClean="0"/>
              <a:t>9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 txBox="1">
            <a:spLocks/>
          </p:cNvSpPr>
          <p:nvPr/>
        </p:nvSpPr>
        <p:spPr>
          <a:xfrm>
            <a:off x="827810" y="2258448"/>
            <a:ext cx="9144000" cy="843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Standard 10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 txBox="1">
            <a:spLocks/>
          </p:cNvSpPr>
          <p:nvPr/>
        </p:nvSpPr>
        <p:spPr>
          <a:xfrm>
            <a:off x="838200" y="3132655"/>
            <a:ext cx="10515600" cy="127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Defined abbreviation of SME. No revisions to text.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A21AF7-AAA4-DA4F-85A6-3AC531B2D0B6}"/>
              </a:ext>
            </a:extLst>
          </p:cNvPr>
          <p:cNvSpPr txBox="1">
            <a:spLocks/>
          </p:cNvSpPr>
          <p:nvPr/>
        </p:nvSpPr>
        <p:spPr>
          <a:xfrm>
            <a:off x="796635" y="4631970"/>
            <a:ext cx="10515600" cy="127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Grammatical revision for readability</a:t>
            </a:r>
          </a:p>
          <a:p>
            <a:r>
              <a:rPr lang="en-US" dirty="0"/>
              <a:t>Use of term “revision” for congruence with standard statement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F1372E1-72E0-5747-8BE7-6906DAE52F7C}"/>
              </a:ext>
            </a:extLst>
          </p:cNvPr>
          <p:cNvSpPr txBox="1">
            <a:spLocks/>
          </p:cNvSpPr>
          <p:nvPr/>
        </p:nvSpPr>
        <p:spPr>
          <a:xfrm>
            <a:off x="838200" y="3697755"/>
            <a:ext cx="9144000" cy="843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Standard 11</a:t>
            </a:r>
          </a:p>
        </p:txBody>
      </p:sp>
    </p:spTree>
    <p:extLst>
      <p:ext uri="{BB962C8B-B14F-4D97-AF65-F5344CB8AC3E}">
        <p14:creationId xmlns:p14="http://schemas.microsoft.com/office/powerpoint/2010/main" val="96590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E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ED6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1064</Words>
  <Application>Microsoft Office PowerPoint</Application>
  <PresentationFormat>Widescreen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Supplemental Resource for NCCA Standards Revision Public Comment Period</vt:lpstr>
      <vt:lpstr>Standard 1</vt:lpstr>
      <vt:lpstr>Standard 2</vt:lpstr>
      <vt:lpstr>Standard 3</vt:lpstr>
      <vt:lpstr>Standard 5</vt:lpstr>
      <vt:lpstr>Standard 6</vt:lpstr>
      <vt:lpstr>Standard 7 </vt:lpstr>
      <vt:lpstr>Standard 8</vt:lpstr>
      <vt:lpstr>Standard 9</vt:lpstr>
      <vt:lpstr>Standard 13</vt:lpstr>
      <vt:lpstr>Standard 14</vt:lpstr>
      <vt:lpstr>Reorganization of Standards 16-21</vt:lpstr>
      <vt:lpstr>PowerPoint Presentation</vt:lpstr>
      <vt:lpstr>Standard 18</vt:lpstr>
      <vt:lpstr>Standard 21: Examination Score Equating</vt:lpstr>
      <vt:lpstr>Current Standard 23: Quality Assurance revised to be Standard 22</vt:lpstr>
      <vt:lpstr>Current Standard 24: Maintaining Accreditation revised to be Standard 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Darryl Sebro</dc:creator>
  <cp:lastModifiedBy>Mohammed, Tara</cp:lastModifiedBy>
  <cp:revision>75</cp:revision>
  <dcterms:created xsi:type="dcterms:W3CDTF">2020-08-17T13:02:08Z</dcterms:created>
  <dcterms:modified xsi:type="dcterms:W3CDTF">2021-01-29T18:45:31Z</dcterms:modified>
</cp:coreProperties>
</file>